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1176" autoAdjust="0"/>
    <p:restoredTop sz="94660"/>
  </p:normalViewPr>
  <p:slideViewPr>
    <p:cSldViewPr>
      <p:cViewPr varScale="1">
        <p:scale>
          <a:sx n="51" d="100"/>
          <a:sy n="51" d="100"/>
        </p:scale>
        <p:origin x="-2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</a:t>
            </a:r>
            <a:r>
              <a:rPr lang="en-US" dirty="0" smtClean="0"/>
              <a:t>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8062664" cy="1470025"/>
          </a:xfrm>
        </p:spPr>
        <p:txBody>
          <a:bodyPr>
            <a:noAutofit/>
          </a:bodyPr>
          <a:lstStyle/>
          <a:p>
            <a:r>
              <a:rPr lang="en-US" sz="6000" dirty="0" smtClean="0"/>
              <a:t>Endotracheal Intubation</a:t>
            </a:r>
            <a:endParaRPr 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Indications for intubation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49080"/>
          </a:xfrm>
        </p:spPr>
        <p:txBody>
          <a:bodyPr/>
          <a:lstStyle/>
          <a:p>
            <a:r>
              <a:rPr lang="en-US" dirty="0" smtClean="0"/>
              <a:t>Ineffective BMV - </a:t>
            </a:r>
            <a:r>
              <a:rPr lang="en-US" sz="2000" dirty="0" smtClean="0"/>
              <a:t>not resulting in adequate clinical improvement</a:t>
            </a:r>
            <a:endParaRPr lang="en-US" dirty="0" smtClean="0"/>
          </a:p>
          <a:p>
            <a:r>
              <a:rPr lang="en-US" dirty="0" smtClean="0"/>
              <a:t>Prolonged PPV</a:t>
            </a:r>
          </a:p>
          <a:p>
            <a:r>
              <a:rPr lang="en-US" dirty="0" smtClean="0"/>
              <a:t>Along with chest compressions</a:t>
            </a:r>
          </a:p>
          <a:p>
            <a:r>
              <a:rPr lang="en-US" dirty="0" smtClean="0"/>
              <a:t>Surfactant administration (INSURE)</a:t>
            </a:r>
          </a:p>
          <a:p>
            <a:r>
              <a:rPr lang="en-US" dirty="0" smtClean="0"/>
              <a:t>Special situation </a:t>
            </a:r>
          </a:p>
          <a:p>
            <a:pPr lvl="1"/>
            <a:r>
              <a:rPr lang="en-US" sz="2200" i="1" dirty="0" smtClean="0"/>
              <a:t>Diaphragmatic hernia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Indications for intubation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Ineffective BMV- </a:t>
            </a:r>
            <a:r>
              <a:rPr lang="en-US" sz="2000" dirty="0" smtClean="0"/>
              <a:t>not resulting in adequate clinical improvement</a:t>
            </a:r>
            <a:endParaRPr lang="en-US" dirty="0" smtClean="0"/>
          </a:p>
          <a:p>
            <a:r>
              <a:rPr lang="en-US" dirty="0" smtClean="0"/>
              <a:t>Prolonged PPV</a:t>
            </a:r>
          </a:p>
          <a:p>
            <a:r>
              <a:rPr lang="en-US" dirty="0" smtClean="0"/>
              <a:t>Along with chest compressions</a:t>
            </a:r>
          </a:p>
          <a:p>
            <a:r>
              <a:rPr lang="en-US" dirty="0" smtClean="0"/>
              <a:t>Surfactant administration (INSURE)</a:t>
            </a:r>
          </a:p>
          <a:p>
            <a:r>
              <a:rPr lang="en-US" dirty="0" smtClean="0"/>
              <a:t>Special situation </a:t>
            </a:r>
          </a:p>
          <a:p>
            <a:pPr lvl="1"/>
            <a:r>
              <a:rPr lang="en-US" sz="2200" i="1" dirty="0" smtClean="0"/>
              <a:t>Diaphragmatic hernia</a:t>
            </a:r>
            <a:endParaRPr lang="en-US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-142875" y="0"/>
          <a:ext cx="9429750" cy="6858000"/>
        </p:xfrm>
        <a:graphic>
          <a:graphicData uri="http://schemas.openxmlformats.org/presentationml/2006/ole">
            <p:oleObj spid="_x0000_s2052" name="PDF" r:id="rId3" imgW="0" imgH="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Equipments Required 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6406" t="25000" r="33594" b="14583"/>
          <a:stretch>
            <a:fillRect/>
          </a:stretch>
        </p:blipFill>
        <p:spPr bwMode="auto">
          <a:xfrm>
            <a:off x="1828800" y="1295400"/>
            <a:ext cx="5715000" cy="5181600"/>
          </a:xfrm>
          <a:prstGeom prst="rect">
            <a:avLst/>
          </a:prstGeom>
          <a:solidFill>
            <a:srgbClr val="002060"/>
          </a:solidFill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85800" y="1524000"/>
            <a:ext cx="19812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1.Larynoscope 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58000" y="2133600"/>
            <a:ext cx="1981200" cy="646113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3. Endotracheal   </a:t>
            </a:r>
          </a:p>
          <a:p>
            <a:pPr algn="ctr"/>
            <a:r>
              <a:rPr lang="en-US" b="1">
                <a:solidFill>
                  <a:srgbClr val="FFFF00"/>
                </a:solidFill>
              </a:rPr>
              <a:t>   tubes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33400" y="5257800"/>
            <a:ext cx="19812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5.CO</a:t>
            </a:r>
            <a:r>
              <a:rPr lang="en-US" b="1" baseline="-25000">
                <a:solidFill>
                  <a:srgbClr val="FFFF00"/>
                </a:solidFill>
              </a:rPr>
              <a:t>2</a:t>
            </a:r>
            <a:r>
              <a:rPr lang="en-US" b="1">
                <a:solidFill>
                  <a:srgbClr val="FFFF00"/>
                </a:solidFill>
              </a:rPr>
              <a:t> monitor </a:t>
            </a:r>
            <a:r>
              <a:rPr lang="en-US" b="1" baseline="-25000">
                <a:solidFill>
                  <a:srgbClr val="FFFF00"/>
                </a:solidFill>
              </a:rPr>
              <a:t> </a:t>
            </a:r>
            <a:r>
              <a:rPr lang="en-US" b="1">
                <a:solidFill>
                  <a:srgbClr val="FFFF00"/>
                </a:solidFill>
              </a:rPr>
              <a:t> 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162800" y="5257800"/>
            <a:ext cx="19812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11.Stethoscope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962400" y="5867400"/>
            <a:ext cx="1981200" cy="584200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FFFF00"/>
                </a:solidFill>
              </a:rPr>
              <a:t>10.Meconium     </a:t>
            </a:r>
          </a:p>
          <a:p>
            <a:pPr algn="ctr"/>
            <a:r>
              <a:rPr lang="en-US" sz="1600" b="1">
                <a:solidFill>
                  <a:srgbClr val="FFFF00"/>
                </a:solidFill>
              </a:rPr>
              <a:t>     aspirator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971800" y="5257800"/>
            <a:ext cx="17526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9.Oral airway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86200" y="1219200"/>
            <a:ext cx="19812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4. Stylet </a:t>
            </a:r>
            <a:r>
              <a:rPr lang="en-US" sz="1400" b="1">
                <a:solidFill>
                  <a:srgbClr val="FFFF00"/>
                </a:solidFill>
              </a:rPr>
              <a:t>(optional)</a:t>
            </a:r>
            <a:r>
              <a:rPr lang="en-US" b="1">
                <a:solidFill>
                  <a:srgbClr val="FFFF00"/>
                </a:solidFill>
              </a:rPr>
              <a:t> 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495800" y="4038600"/>
            <a:ext cx="22098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6.Suction catheter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276600" y="2209800"/>
            <a:ext cx="14478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8.Scissor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286000" y="4191000"/>
            <a:ext cx="14478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7.Tape  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04800" y="2438400"/>
            <a:ext cx="19812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2. Blades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Equipments Required 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1875" t="25000" r="35938" b="11458"/>
          <a:stretch>
            <a:fillRect/>
          </a:stretch>
        </p:blipFill>
        <p:spPr bwMode="auto">
          <a:xfrm>
            <a:off x="1524000" y="895350"/>
            <a:ext cx="6324600" cy="5581650"/>
          </a:xfrm>
          <a:prstGeom prst="rect">
            <a:avLst/>
          </a:prstGeom>
          <a:solidFill>
            <a:srgbClr val="002060"/>
          </a:solidFill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09600" y="2057400"/>
            <a:ext cx="2362200" cy="461963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12. Bag </a:t>
            </a:r>
            <a:r>
              <a:rPr lang="en-US" sz="1400" b="1">
                <a:solidFill>
                  <a:srgbClr val="FFFF00"/>
                </a:solidFill>
              </a:rPr>
              <a:t>(anaestheia)</a:t>
            </a:r>
            <a:r>
              <a:rPr lang="en-US" sz="2400" b="1">
                <a:solidFill>
                  <a:srgbClr val="FFFF00"/>
                </a:solidFill>
              </a:rPr>
              <a:t>  </a:t>
            </a:r>
            <a:endParaRPr lang="en-US" b="1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181600" y="4191000"/>
            <a:ext cx="19812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12.T piece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85800" y="6324600"/>
            <a:ext cx="48006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13.Pulse oximeter along with probe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239000" y="5715000"/>
            <a:ext cx="1295400" cy="36988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14.LMA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858000" y="2514600"/>
            <a:ext cx="1981200" cy="646113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12. Self inflating bag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Laryngoscope Blades Selection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4460" y="2262572"/>
            <a:ext cx="6635080" cy="2332856"/>
          </a:xfrm>
        </p:spPr>
        <p:txBody>
          <a:bodyPr/>
          <a:lstStyle/>
          <a:p>
            <a:r>
              <a:rPr lang="en-US" dirty="0" smtClean="0"/>
              <a:t>No. 1 for full term</a:t>
            </a:r>
          </a:p>
          <a:p>
            <a:r>
              <a:rPr lang="en-US" dirty="0" smtClean="0"/>
              <a:t>No. 0 for preterm / LBW</a:t>
            </a:r>
          </a:p>
          <a:p>
            <a:r>
              <a:rPr lang="en-US" dirty="0" smtClean="0"/>
              <a:t>No. 00 for extremely preterm (optional)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Selecting </a:t>
            </a:r>
            <a:r>
              <a:rPr lang="en-US" dirty="0" err="1" smtClean="0"/>
              <a:t>Endotracheal</a:t>
            </a:r>
            <a:r>
              <a:rPr lang="en-US" dirty="0" smtClean="0"/>
              <a:t> Tube</a:t>
            </a:r>
            <a:endParaRPr lang="en-US" dirty="0"/>
          </a:p>
        </p:txBody>
      </p:sp>
      <p:graphicFrame>
        <p:nvGraphicFramePr>
          <p:cNvPr id="4" name="Group 3"/>
          <p:cNvGraphicFramePr>
            <a:graphicFrameLocks noGrp="1"/>
          </p:cNvGraphicFramePr>
          <p:nvPr>
            <p:ph idx="1"/>
          </p:nvPr>
        </p:nvGraphicFramePr>
        <p:xfrm>
          <a:off x="466421" y="1556792"/>
          <a:ext cx="8211158" cy="4195664"/>
        </p:xfrm>
        <a:graphic>
          <a:graphicData uri="http://schemas.openxmlformats.org/drawingml/2006/table">
            <a:tbl>
              <a:tblPr/>
              <a:tblGrid>
                <a:gridCol w="2956011"/>
                <a:gridCol w="2159649"/>
                <a:gridCol w="3095498"/>
              </a:tblGrid>
              <a:tr h="1048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Weight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Gest. Age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Tube Size ID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1048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&lt;1000 gm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&lt; 28 wks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2.5 mm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8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1000-2000 gm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28-34 wks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3.0 mm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8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&gt;2000 gm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&gt;34 wks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3.5 mm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 Box 29"/>
          <p:cNvSpPr txBox="1">
            <a:spLocks noChangeArrowheads="1"/>
          </p:cNvSpPr>
          <p:nvPr/>
        </p:nvSpPr>
        <p:spPr bwMode="auto">
          <a:xfrm>
            <a:off x="1118828" y="6093296"/>
            <a:ext cx="69063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i="1" dirty="0" smtClean="0">
                <a:latin typeface="+mj-lt"/>
              </a:rPr>
              <a:t>ID = Internal </a:t>
            </a:r>
            <a:r>
              <a:rPr lang="en-US" sz="2400" b="1" i="1" dirty="0">
                <a:latin typeface="+mj-lt"/>
              </a:rPr>
              <a:t>Diameter                     NRP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items</a:t>
            </a:r>
            <a:endParaRPr lang="en-US" dirty="0"/>
          </a:p>
        </p:txBody>
      </p:sp>
      <p:graphicFrame>
        <p:nvGraphicFramePr>
          <p:cNvPr id="6" name="Group 3"/>
          <p:cNvGraphicFramePr>
            <a:graphicFrameLocks/>
          </p:cNvGraphicFramePr>
          <p:nvPr/>
        </p:nvGraphicFramePr>
        <p:xfrm>
          <a:off x="1147049" y="1268760"/>
          <a:ext cx="6849902" cy="2695756"/>
        </p:xfrm>
        <a:graphic>
          <a:graphicData uri="http://schemas.openxmlformats.org/drawingml/2006/table">
            <a:tbl>
              <a:tblPr/>
              <a:tblGrid>
                <a:gridCol w="2130933"/>
                <a:gridCol w="4718969"/>
              </a:tblGrid>
              <a:tr h="684076">
                <a:tc>
                  <a:txBody>
                    <a:bodyPr/>
                    <a:lstStyle/>
                    <a:p>
                      <a:pPr algn="l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itchFamily="2" charset="2"/>
                        <a:buNone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Tape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algn="l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2400" i="0" dirty="0" smtClean="0">
                          <a:latin typeface="+mj-lt"/>
                        </a:rPr>
                        <a:t>For securing the tube</a:t>
                      </a:r>
                      <a:endParaRPr lang="en-US" sz="2400" i="0" dirty="0"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Suction equipment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algn="l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2400" i="0" dirty="0" smtClean="0">
                          <a:latin typeface="+mj-lt"/>
                        </a:rPr>
                        <a:t>Mechanical suction</a:t>
                      </a:r>
                    </a:p>
                    <a:p>
                      <a:pPr marL="236538" indent="-236538" algn="l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2400" i="0" dirty="0" smtClean="0">
                          <a:latin typeface="+mj-lt"/>
                        </a:rPr>
                        <a:t>Manual (mucus sucker)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Resuscitation Bag and Mask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algn="l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2400" i="0" dirty="0" smtClean="0">
                          <a:latin typeface="+mj-lt"/>
                        </a:rPr>
                        <a:t>To ventilate the infant in between intubation</a:t>
                      </a:r>
                    </a:p>
                    <a:p>
                      <a:pPr marL="236538" indent="-236538" algn="l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2400" i="0" dirty="0" smtClean="0">
                          <a:latin typeface="+mj-lt"/>
                        </a:rPr>
                        <a:t>To check tube placement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3"/>
          <p:cNvGraphicFramePr>
            <a:graphicFrameLocks/>
          </p:cNvGraphicFramePr>
          <p:nvPr/>
        </p:nvGraphicFramePr>
        <p:xfrm>
          <a:off x="1331640" y="4077072"/>
          <a:ext cx="6499003" cy="2291090"/>
        </p:xfrm>
        <a:graphic>
          <a:graphicData uri="http://schemas.openxmlformats.org/drawingml/2006/table">
            <a:tbl>
              <a:tblPr/>
              <a:tblGrid>
                <a:gridCol w="3330651"/>
                <a:gridCol w="3168352"/>
              </a:tblGrid>
              <a:tr h="458218">
                <a:tc>
                  <a:txBody>
                    <a:bodyPr/>
                    <a:lstStyle/>
                    <a:p>
                      <a:pPr algn="ctr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itchFamily="2" charset="2"/>
                        <a:buNone/>
                        <a:defRPr/>
                      </a:pPr>
                      <a:r>
                        <a:rPr lang="en-US" sz="2400" b="1" dirty="0" err="1" smtClean="0">
                          <a:solidFill>
                            <a:schemeClr val="bg1"/>
                          </a:solidFill>
                          <a:latin typeface="+mj-lt"/>
                        </a:rPr>
                        <a:t>Endotracheal</a:t>
                      </a:r>
                      <a:r>
                        <a:rPr lang="en-US" sz="24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 Tube size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236538" indent="-236538" algn="ctr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None/>
                        <a:defRPr/>
                      </a:pPr>
                      <a:r>
                        <a:rPr lang="en-US" sz="2400" b="1" i="0" dirty="0" smtClean="0">
                          <a:solidFill>
                            <a:schemeClr val="bg1"/>
                          </a:solidFill>
                          <a:latin typeface="+mj-lt"/>
                        </a:rPr>
                        <a:t>Catheter Size</a:t>
                      </a:r>
                      <a:endParaRPr lang="en-US" sz="2400" b="1" i="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4582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2.5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algn="ctr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Tx/>
                        <a:buNone/>
                        <a:defRPr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5F or 6F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2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3.0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indent="-236538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6F or 8F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2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algn="ctr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Tx/>
                        <a:buNone/>
                        <a:defRPr/>
                      </a:pPr>
                      <a:r>
                        <a:rPr kumimoji="0" lang="en-US" sz="2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8F</a:t>
                      </a:r>
                      <a:endParaRPr lang="en-US" sz="2400" i="0" dirty="0" smtClean="0"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2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4.0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algn="ctr" eaLnBrk="1" fontAlgn="auto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C00000"/>
                        </a:buClr>
                        <a:buFontTx/>
                        <a:buNone/>
                        <a:defRPr/>
                      </a:pPr>
                      <a:r>
                        <a:rPr kumimoji="0" lang="en-US" sz="2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8F or 10F</a:t>
                      </a:r>
                      <a:endParaRPr lang="en-US" sz="2400" i="0" dirty="0" smtClean="0"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How to use the laryngoscope to insert an </a:t>
            </a:r>
            <a:r>
              <a:rPr lang="en-US" dirty="0" err="1" smtClean="0"/>
              <a:t>endotracheal</a:t>
            </a:r>
            <a:r>
              <a:rPr lang="en-US" dirty="0" smtClean="0"/>
              <a:t> tube</a:t>
            </a:r>
            <a:endParaRPr 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 l="5469" t="27083" r="57813" b="15625"/>
          <a:stretch>
            <a:fillRect/>
          </a:stretch>
        </p:blipFill>
        <p:spPr bwMode="auto">
          <a:xfrm>
            <a:off x="2432230" y="1772816"/>
            <a:ext cx="4279540" cy="427954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Positioning the infant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16832"/>
          </a:xfrm>
        </p:spPr>
        <p:txBody>
          <a:bodyPr/>
          <a:lstStyle/>
          <a:p>
            <a:r>
              <a:rPr lang="en-US" dirty="0" smtClean="0"/>
              <a:t>On a flat surface, head in midline and neck slightly extended</a:t>
            </a:r>
          </a:p>
          <a:p>
            <a:r>
              <a:rPr lang="en-US" dirty="0" smtClean="0"/>
              <a:t>Optimal viewing of glottis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 l="7031" t="26042" r="62500" b="41666"/>
          <a:stretch>
            <a:fillRect/>
          </a:stretch>
        </p:blipFill>
        <p:spPr bwMode="auto">
          <a:xfrm>
            <a:off x="3124199" y="4005077"/>
            <a:ext cx="3152965" cy="250620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 l="7031" t="59375" r="60938" b="13542"/>
          <a:stretch>
            <a:fillRect/>
          </a:stretch>
        </p:blipFill>
        <p:spPr bwMode="auto">
          <a:xfrm>
            <a:off x="-1" y="4090568"/>
            <a:ext cx="3314655" cy="23445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/>
          <a:srcRect l="9375" t="43206" r="56016" b="16667"/>
          <a:stretch>
            <a:fillRect/>
          </a:stretch>
        </p:blipFill>
        <p:spPr bwMode="auto">
          <a:xfrm>
            <a:off x="6019800" y="3928680"/>
            <a:ext cx="3124200" cy="2582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Preparing to insert the Laryngoscope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9960" t="25000" r="36716" b="17000"/>
          <a:stretch>
            <a:fillRect/>
          </a:stretch>
        </p:blipFill>
        <p:spPr bwMode="auto">
          <a:xfrm>
            <a:off x="395536" y="1518893"/>
            <a:ext cx="4536504" cy="382021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 l="5469" t="27083" r="57813" b="15625"/>
          <a:stretch>
            <a:fillRect/>
          </a:stretch>
        </p:blipFill>
        <p:spPr bwMode="auto">
          <a:xfrm>
            <a:off x="5004048" y="2492896"/>
            <a:ext cx="1872208" cy="187220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915816" y="5013176"/>
            <a:ext cx="59401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Aft>
                <a:spcPct val="50000"/>
              </a:spcAft>
              <a:buClr>
                <a:srgbClr val="C00000"/>
              </a:buClr>
              <a:buFont typeface="Calibri" pitchFamily="34" charset="0"/>
              <a:buAutoNum type="arabicPeriod"/>
            </a:pPr>
            <a:r>
              <a:rPr lang="en-US" sz="2400" b="1" dirty="0" smtClean="0"/>
              <a:t>Stand at the head end of the infant</a:t>
            </a:r>
          </a:p>
          <a:p>
            <a:pPr marL="342900" indent="-342900">
              <a:spcAft>
                <a:spcPct val="50000"/>
              </a:spcAft>
              <a:buClr>
                <a:srgbClr val="C00000"/>
              </a:buClr>
              <a:buFont typeface="Calibri" pitchFamily="34" charset="0"/>
              <a:buAutoNum type="arabicPeriod"/>
            </a:pPr>
            <a:r>
              <a:rPr lang="en-US" sz="2400" b="1" dirty="0" smtClean="0"/>
              <a:t>Hold the laryngoscope in your left hand</a:t>
            </a:r>
          </a:p>
          <a:p>
            <a:pPr marL="342900" indent="-342900">
              <a:spcAft>
                <a:spcPct val="50000"/>
              </a:spcAft>
              <a:buClr>
                <a:srgbClr val="C00000"/>
              </a:buClr>
              <a:buFont typeface="Calibri" pitchFamily="34" charset="0"/>
              <a:buAutoNum type="arabicPeriod"/>
            </a:pPr>
            <a:r>
              <a:rPr lang="en-US" sz="2400" b="1" dirty="0" smtClean="0"/>
              <a:t>Stabilize the infant’s head with right hand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Landmarks for placing </a:t>
            </a:r>
            <a:r>
              <a:rPr lang="en-US" dirty="0" err="1" smtClean="0"/>
              <a:t>endotracheal</a:t>
            </a:r>
            <a:r>
              <a:rPr lang="en-US" dirty="0" smtClean="0"/>
              <a:t> tube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031" t="39583" r="56250" b="17708"/>
          <a:stretch>
            <a:fillRect/>
          </a:stretch>
        </p:blipFill>
        <p:spPr bwMode="auto">
          <a:xfrm>
            <a:off x="1754509" y="1556792"/>
            <a:ext cx="5634981" cy="491566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Landmarks for intubation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2969" t="47684" r="14187" b="22728"/>
          <a:stretch>
            <a:fillRect/>
          </a:stretch>
        </p:blipFill>
        <p:spPr bwMode="auto">
          <a:xfrm>
            <a:off x="4932040" y="2881536"/>
            <a:ext cx="4211960" cy="371581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7031" t="40665" r="41406" b="29714"/>
          <a:stretch>
            <a:fillRect/>
          </a:stretch>
        </p:blipFill>
        <p:spPr bwMode="auto">
          <a:xfrm>
            <a:off x="179512" y="1124744"/>
            <a:ext cx="4824536" cy="322214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lide3"/>
          <p:cNvPicPr>
            <a:picLocks noChangeAspect="1" noChangeArrowheads="1"/>
          </p:cNvPicPr>
          <p:nvPr/>
        </p:nvPicPr>
        <p:blipFill>
          <a:blip r:embed="rId2" cstate="print">
            <a:lum bright="-12000" contrast="12000"/>
          </a:blip>
          <a:srcRect l="10417" t="60124" r="59999" b="10695"/>
          <a:stretch>
            <a:fillRect/>
          </a:stretch>
        </p:blipFill>
        <p:spPr bwMode="auto">
          <a:xfrm>
            <a:off x="1506538" y="322263"/>
            <a:ext cx="6199187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6188" y="2984500"/>
            <a:ext cx="6688137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Anatomy - Beyond Glottis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5469" t="25000" r="50781" b="13542"/>
          <a:stretch>
            <a:fillRect/>
          </a:stretch>
        </p:blipFill>
        <p:spPr bwMode="auto">
          <a:xfrm>
            <a:off x="1981200" y="1628800"/>
            <a:ext cx="5181600" cy="4800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Vocal Cord Guide</a:t>
            </a:r>
            <a:endParaRPr lang="en-US" dirty="0"/>
          </a:p>
        </p:txBody>
      </p:sp>
      <p:pic>
        <p:nvPicPr>
          <p:cNvPr id="4" name="Picture 3" descr="slide1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</a:blip>
          <a:srcRect l="56294" t="18990" r="6622" b="59644"/>
          <a:stretch>
            <a:fillRect/>
          </a:stretch>
        </p:blipFill>
        <p:spPr bwMode="auto">
          <a:xfrm>
            <a:off x="609600" y="2209800"/>
            <a:ext cx="7848600" cy="3657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Tip to lip distance (6+wt.in kg)</a:t>
            </a:r>
            <a:endParaRPr lang="en-US" dirty="0"/>
          </a:p>
        </p:txBody>
      </p:sp>
      <p:graphicFrame>
        <p:nvGraphicFramePr>
          <p:cNvPr id="4" name="Group 3"/>
          <p:cNvGraphicFramePr>
            <a:graphicFrameLocks noGrp="1"/>
          </p:cNvGraphicFramePr>
          <p:nvPr>
            <p:ph idx="1"/>
          </p:nvPr>
        </p:nvGraphicFramePr>
        <p:xfrm>
          <a:off x="1239044" y="1722512"/>
          <a:ext cx="6665912" cy="3412975"/>
        </p:xfrm>
        <a:graphic>
          <a:graphicData uri="http://schemas.openxmlformats.org/drawingml/2006/table">
            <a:tbl>
              <a:tblPr/>
              <a:tblGrid>
                <a:gridCol w="3137520"/>
                <a:gridCol w="3528392"/>
              </a:tblGrid>
              <a:tr h="682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Weight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Distance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 kg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 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 kg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 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 kg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 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 kg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 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Confirming ET Tube Placement</a:t>
            </a:r>
            <a:endParaRPr lang="en-US" dirty="0"/>
          </a:p>
        </p:txBody>
      </p:sp>
      <p:graphicFrame>
        <p:nvGraphicFramePr>
          <p:cNvPr id="4" name="Group 3"/>
          <p:cNvGraphicFramePr>
            <a:graphicFrameLocks noGrp="1"/>
          </p:cNvGraphicFramePr>
          <p:nvPr>
            <p:ph idx="1"/>
          </p:nvPr>
        </p:nvGraphicFramePr>
        <p:xfrm>
          <a:off x="323528" y="1484784"/>
          <a:ext cx="6624736" cy="4809744"/>
        </p:xfrm>
        <a:graphic>
          <a:graphicData uri="http://schemas.openxmlformats.org/drawingml/2006/table">
            <a:tbl>
              <a:tblPr/>
              <a:tblGrid>
                <a:gridCol w="2047253"/>
                <a:gridCol w="4577483"/>
              </a:tblGrid>
              <a:tr h="6825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Correct placement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2500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ETCO</a:t>
                      </a:r>
                      <a:r>
                        <a:rPr kumimoji="0" lang="en-US" sz="2400" b="1" i="1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 </a:t>
                      </a: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 -  the recommended method</a:t>
                      </a:r>
                      <a:endParaRPr kumimoji="0" lang="en-US" sz="2400" b="1" i="1" u="none" strike="noStrike" kern="1200" cap="none" spc="0" normalizeH="0" baseline="-2500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Signs</a:t>
                      </a:r>
                    </a:p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Bilateral breath sounds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Equal breath sounds, Mist in ET tube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Rise of the chest with each ventilation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No air heard entering stomach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2500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No gastric distention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Confirmation of tip position in trachea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2500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2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Chest X-ray: tip at T</a:t>
                      </a:r>
                      <a:r>
                        <a:rPr kumimoji="0" lang="en-US" sz="2400" b="1" i="1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7956376" y="6021288"/>
            <a:ext cx="8229600" cy="50405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 l="15625" t="31250" r="67439" b="39583"/>
          <a:stretch>
            <a:fillRect/>
          </a:stretch>
        </p:blipFill>
        <p:spPr bwMode="auto">
          <a:xfrm>
            <a:off x="7010400" y="2133600"/>
            <a:ext cx="2133600" cy="2590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Fixation of </a:t>
            </a:r>
            <a:r>
              <a:rPr lang="en-IN" dirty="0" err="1" smtClean="0"/>
              <a:t>Endotracheal</a:t>
            </a:r>
            <a:r>
              <a:rPr lang="en-IN" dirty="0" smtClean="0"/>
              <a:t> Tube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33056"/>
          </a:xfrm>
        </p:spPr>
        <p:txBody>
          <a:bodyPr>
            <a:normAutofit lnSpcReduction="10000"/>
          </a:bodyPr>
          <a:lstStyle/>
          <a:p>
            <a:r>
              <a:rPr lang="en-IN" dirty="0" smtClean="0"/>
              <a:t>Use your right hand to hold the tube securely against the baby's hard palate. </a:t>
            </a:r>
          </a:p>
          <a:p>
            <a:r>
              <a:rPr lang="en-IN" i="1" dirty="0" smtClean="0"/>
              <a:t>Carefully remove the laryngoscope </a:t>
            </a:r>
            <a:r>
              <a:rPr lang="en-IN" dirty="0" smtClean="0"/>
              <a:t>without displacing the tube</a:t>
            </a:r>
          </a:p>
          <a:p>
            <a:r>
              <a:rPr lang="en-IN" dirty="0" smtClean="0"/>
              <a:t>Continue PPV </a:t>
            </a:r>
          </a:p>
          <a:p>
            <a:r>
              <a:rPr lang="en-IN" dirty="0" smtClean="0"/>
              <a:t>Fixation as shown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116632"/>
            <a:ext cx="8647113" cy="65897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Tube in Rt. Main bronchus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4520" y="1628800"/>
            <a:ext cx="5554960" cy="4392488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Breath sounds only on right chest</a:t>
            </a:r>
          </a:p>
          <a:p>
            <a:r>
              <a:rPr lang="en-US" dirty="0" smtClean="0">
                <a:latin typeface="+mj-lt"/>
              </a:rPr>
              <a:t>No air heard entering stomach</a:t>
            </a:r>
          </a:p>
          <a:p>
            <a:r>
              <a:rPr lang="en-US" dirty="0" smtClean="0">
                <a:latin typeface="+mj-lt"/>
              </a:rPr>
              <a:t>No gastric distention</a:t>
            </a:r>
          </a:p>
          <a:p>
            <a:pPr>
              <a:buNone/>
              <a:defRPr/>
            </a:pPr>
            <a:r>
              <a:rPr lang="en-US" dirty="0" smtClean="0">
                <a:solidFill>
                  <a:srgbClr val="C00000"/>
                </a:solidFill>
                <a:latin typeface="+mj-lt"/>
              </a:rPr>
              <a:t>Action:</a:t>
            </a:r>
          </a:p>
          <a:p>
            <a:pPr marL="361950" indent="-361950">
              <a:buFont typeface="+mj-lt"/>
              <a:buAutoNum type="arabicPeriod"/>
              <a:defRPr/>
            </a:pPr>
            <a:r>
              <a:rPr lang="en-US" dirty="0" smtClean="0">
                <a:latin typeface="+mj-lt"/>
              </a:rPr>
              <a:t> Withdraw the tube</a:t>
            </a:r>
          </a:p>
          <a:p>
            <a:pPr marL="361950" indent="-361950">
              <a:buFont typeface="+mj-lt"/>
              <a:buAutoNum type="arabicPeriod"/>
              <a:defRPr/>
            </a:pPr>
            <a:r>
              <a:rPr lang="en-US" dirty="0" smtClean="0">
                <a:latin typeface="+mj-lt"/>
              </a:rPr>
              <a:t>Recheck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Correct Placement of Tube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0082"/>
          <a:stretch>
            <a:fillRect/>
          </a:stretch>
        </p:blipFill>
        <p:spPr>
          <a:xfrm>
            <a:off x="638175" y="1268760"/>
            <a:ext cx="7867650" cy="3617913"/>
          </a:xfrm>
          <a:noFill/>
        </p:spPr>
      </p:pic>
      <p:sp>
        <p:nvSpPr>
          <p:cNvPr id="5" name="TextBox 4"/>
          <p:cNvSpPr txBox="1"/>
          <p:nvPr/>
        </p:nvSpPr>
        <p:spPr>
          <a:xfrm>
            <a:off x="755576" y="4869160"/>
            <a:ext cx="3590999" cy="193899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IN" sz="2000" b="1" dirty="0">
                <a:solidFill>
                  <a:schemeClr val="tx1"/>
                </a:solidFill>
              </a:rPr>
              <a:t>Correct placement </a:t>
            </a:r>
            <a:endParaRPr lang="en-IN" sz="20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Of </a:t>
            </a:r>
            <a:r>
              <a:rPr lang="en-IN" sz="2000" b="1" dirty="0" err="1" smtClean="0">
                <a:solidFill>
                  <a:schemeClr val="tx1"/>
                </a:solidFill>
              </a:rPr>
              <a:t>endotracheal</a:t>
            </a:r>
            <a:r>
              <a:rPr lang="en-IN" sz="2000" b="1" dirty="0" smtClean="0">
                <a:solidFill>
                  <a:schemeClr val="tx1"/>
                </a:solidFill>
              </a:rPr>
              <a:t> tube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with  tip adjacent  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to </a:t>
            </a:r>
            <a:r>
              <a:rPr lang="en-IN" sz="2000" b="1" dirty="0">
                <a:solidFill>
                  <a:schemeClr val="tx1"/>
                </a:solidFill>
              </a:rPr>
              <a:t>the </a:t>
            </a:r>
            <a:r>
              <a:rPr lang="en-IN" sz="2000" b="1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second  thoracic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 vertebra</a:t>
            </a:r>
            <a:endParaRPr lang="en-IN" sz="20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1" y="4941168"/>
            <a:ext cx="3672408" cy="193899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IN" sz="2000" b="1" dirty="0">
                <a:solidFill>
                  <a:schemeClr val="tx1"/>
                </a:solidFill>
              </a:rPr>
              <a:t>Incorrect placement. The tip of</a:t>
            </a:r>
            <a:br>
              <a:rPr lang="en-IN" sz="2000" b="1" dirty="0">
                <a:solidFill>
                  <a:schemeClr val="tx1"/>
                </a:solidFill>
              </a:rPr>
            </a:br>
            <a:r>
              <a:rPr lang="en-IN" sz="2000" b="1" dirty="0">
                <a:solidFill>
                  <a:schemeClr val="tx1"/>
                </a:solidFill>
              </a:rPr>
              <a:t>the endotracheal tube is in too far. It is </a:t>
            </a:r>
            <a:r>
              <a:rPr lang="en-IN" sz="2000" b="1" dirty="0" smtClean="0">
                <a:solidFill>
                  <a:schemeClr val="tx1"/>
                </a:solidFill>
              </a:rPr>
              <a:t>touching the </a:t>
            </a:r>
            <a:r>
              <a:rPr lang="en-IN" sz="2000" b="1" dirty="0">
                <a:solidFill>
                  <a:schemeClr val="tx1"/>
                </a:solidFill>
              </a:rPr>
              <a:t>carina. approaching the right main </a:t>
            </a:r>
            <a:r>
              <a:rPr lang="en-IN" sz="2000" b="1" dirty="0" smtClean="0">
                <a:solidFill>
                  <a:schemeClr val="tx1"/>
                </a:solidFill>
              </a:rPr>
              <a:t>stem bronchus</a:t>
            </a:r>
            <a:r>
              <a:rPr lang="en-IN" sz="2000" b="1" dirty="0">
                <a:solidFill>
                  <a:schemeClr val="tx1"/>
                </a:solidFill>
              </a:rPr>
              <a:t>, and the left lung is collapsed</a:t>
            </a:r>
            <a:r>
              <a:rPr lang="en-IN" sz="2000" b="1" dirty="0" smtClean="0">
                <a:solidFill>
                  <a:schemeClr val="tx1"/>
                </a:solidFill>
              </a:rPr>
              <a:t>.</a:t>
            </a:r>
            <a:endParaRPr lang="en-IN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Tube in Esophagus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2532" y="1556792"/>
            <a:ext cx="5338936" cy="4781128"/>
          </a:xfrm>
        </p:spPr>
        <p:txBody>
          <a:bodyPr/>
          <a:lstStyle/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No breath sounds heard</a:t>
            </a:r>
          </a:p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Air heard entering stomach</a:t>
            </a:r>
          </a:p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Gastric distention may be seen</a:t>
            </a:r>
          </a:p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No mist in tube</a:t>
            </a:r>
          </a:p>
          <a:p>
            <a:pPr>
              <a:lnSpc>
                <a:spcPct val="80000"/>
              </a:lnSpc>
              <a:tabLst>
                <a:tab pos="0" algn="l"/>
              </a:tabLst>
            </a:pPr>
            <a:r>
              <a:rPr lang="en-US" dirty="0" smtClean="0"/>
              <a:t>No CO</a:t>
            </a:r>
            <a:r>
              <a:rPr lang="en-US" baseline="-25000" dirty="0" smtClean="0"/>
              <a:t>2 </a:t>
            </a:r>
            <a:r>
              <a:rPr lang="en-US" dirty="0" smtClean="0"/>
              <a:t>in exhaled air</a:t>
            </a:r>
          </a:p>
          <a:p>
            <a:pPr>
              <a:lnSpc>
                <a:spcPct val="80000"/>
              </a:lnSpc>
              <a:buNone/>
              <a:tabLst>
                <a:tab pos="0" algn="l"/>
              </a:tabLst>
              <a:defRPr/>
            </a:pPr>
            <a:endParaRPr lang="en-US" i="1" dirty="0" smtClean="0">
              <a:solidFill>
                <a:srgbClr val="C00000"/>
              </a:solidFill>
              <a:latin typeface="+mj-lt"/>
            </a:endParaRPr>
          </a:p>
          <a:p>
            <a:pPr>
              <a:lnSpc>
                <a:spcPct val="80000"/>
              </a:lnSpc>
              <a:buNone/>
              <a:tabLst>
                <a:tab pos="0" algn="l"/>
              </a:tabLst>
              <a:defRPr/>
            </a:pPr>
            <a:r>
              <a:rPr lang="en-US" dirty="0" smtClean="0">
                <a:solidFill>
                  <a:srgbClr val="C00000"/>
                </a:solidFill>
                <a:latin typeface="+mj-lt"/>
              </a:rPr>
              <a:t>Action : </a:t>
            </a:r>
            <a:endParaRPr lang="en-US" dirty="0" smtClean="0">
              <a:solidFill>
                <a:prstClr val="black"/>
              </a:solidFill>
              <a:latin typeface="+mj-lt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n-US" dirty="0" smtClean="0">
                <a:latin typeface="+mj-lt"/>
              </a:rPr>
              <a:t>Remove the tube 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n-US" dirty="0" smtClean="0">
                <a:latin typeface="+mj-lt"/>
              </a:rPr>
              <a:t>Bag and mask ventilation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n-US" dirty="0" smtClean="0">
                <a:latin typeface="+mj-lt"/>
              </a:rPr>
              <a:t>Reintroduce ET tube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Autofit/>
          </a:bodyPr>
          <a:lstStyle/>
          <a:p>
            <a:pPr fontAlgn="t"/>
            <a:r>
              <a:rPr lang="en-US" dirty="0" smtClean="0"/>
              <a:t>Complications During Intubation</a:t>
            </a:r>
            <a:endParaRPr lang="en-US" dirty="0"/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251520" y="1052736"/>
          <a:ext cx="8640960" cy="5595202"/>
        </p:xfrm>
        <a:graphic>
          <a:graphicData uri="http://schemas.openxmlformats.org/drawingml/2006/table">
            <a:tbl>
              <a:tblPr/>
              <a:tblGrid>
                <a:gridCol w="1656184"/>
                <a:gridCol w="3496802"/>
                <a:gridCol w="3487974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Complication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Possible cause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Prevention or corrective steps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Hypoxia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Taking too long to </a:t>
                      </a: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latin typeface="+mj-lt"/>
                        </a:rPr>
                        <a:t>intubate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Incorrect tube placement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Ventilate  with mask if possible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Halt intubation attempt after 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30 seconds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Reposition tube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rgbClr val="FF0000"/>
                          </a:solidFill>
                          <a:latin typeface="+mj-lt"/>
                        </a:rPr>
                        <a:t>Bradycardia</a:t>
                      </a: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/ apnea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Hypoxia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latin typeface="+mj-lt"/>
                        </a:rPr>
                        <a:t>Vagal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 response from  laryngoscope or suction catheter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Ventilate with mask if possible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Oxygenate after intubation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Limit duration of intubation attempts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rgbClr val="FF0000"/>
                          </a:solidFill>
                          <a:latin typeface="+mj-lt"/>
                        </a:rPr>
                        <a:t>Pneumothorax</a:t>
                      </a:r>
                      <a:endParaRPr lang="en-US" sz="1800" b="1" dirty="0" smtClean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Over ventilate of one lung because of tube in right main bronchus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Excessive pressure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Place tube correctly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Use appropriate pressures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Contusions or lacerations of tongue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1800" dirty="0" smtClean="0">
                          <a:solidFill>
                            <a:prstClr val="black"/>
                          </a:solidFill>
                          <a:latin typeface="+mj-lt"/>
                          <a:cs typeface="+mn-cs"/>
                        </a:rPr>
                        <a:t>Rough handling of the   laryngoscope </a:t>
                      </a:r>
                    </a:p>
                    <a:p>
                      <a:pPr marL="236538" indent="-236538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1800" dirty="0" smtClean="0">
                          <a:solidFill>
                            <a:prstClr val="black"/>
                          </a:solidFill>
                          <a:latin typeface="+mj-lt"/>
                          <a:cs typeface="+mn-cs"/>
                        </a:rPr>
                        <a:t>Laryngoscope blade too long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Be gentle while manipulating  the laryngoscope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Have proper equipment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2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Infection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Pct val="100000"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Introduction of infection from hands or instruments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Pct val="100000"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Pay careful attention to clean technique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599</Words>
  <Application>Microsoft Office PowerPoint</Application>
  <PresentationFormat>On-screen Show (4:3)</PresentationFormat>
  <Paragraphs>166</Paragraphs>
  <Slides>24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Office Theme</vt:lpstr>
      <vt:lpstr>PDF</vt:lpstr>
      <vt:lpstr>Endotracheal Intubation</vt:lpstr>
      <vt:lpstr>Indications for intubation</vt:lpstr>
      <vt:lpstr>Indications for intubation</vt:lpstr>
      <vt:lpstr>Equipments Required </vt:lpstr>
      <vt:lpstr>Equipments Required </vt:lpstr>
      <vt:lpstr>Laryngoscope Blades Selection</vt:lpstr>
      <vt:lpstr>Selecting Endotracheal Tube</vt:lpstr>
      <vt:lpstr>Additional items</vt:lpstr>
      <vt:lpstr>How to use the laryngoscope to insert an endotracheal tube</vt:lpstr>
      <vt:lpstr>Positioning the infant</vt:lpstr>
      <vt:lpstr>Preparing to insert the Laryngoscope</vt:lpstr>
      <vt:lpstr>Landmarks for placing endotracheal tube </vt:lpstr>
      <vt:lpstr>Landmarks for intubation</vt:lpstr>
      <vt:lpstr>Slide 14</vt:lpstr>
      <vt:lpstr>Anatomy - Beyond Glottis</vt:lpstr>
      <vt:lpstr>Vocal Cord Guide</vt:lpstr>
      <vt:lpstr>Tip to lip distance (6+wt.in kg)</vt:lpstr>
      <vt:lpstr>Confirming ET Tube Placement</vt:lpstr>
      <vt:lpstr>Fixation of Endotracheal Tube</vt:lpstr>
      <vt:lpstr>Slide 20</vt:lpstr>
      <vt:lpstr>Tube in Rt. Main bronchus</vt:lpstr>
      <vt:lpstr>Correct Placement of Tube</vt:lpstr>
      <vt:lpstr>Tube in Esophagus</vt:lpstr>
      <vt:lpstr>Complications During Intubation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CPAP Machine</dc:title>
  <dc:creator>srinivas</dc:creator>
  <cp:lastModifiedBy>Designo</cp:lastModifiedBy>
  <cp:revision>65</cp:revision>
  <dcterms:created xsi:type="dcterms:W3CDTF">2013-01-07T15:34:32Z</dcterms:created>
  <dcterms:modified xsi:type="dcterms:W3CDTF">2017-06-13T09:41:27Z</dcterms:modified>
</cp:coreProperties>
</file>